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73" r:id="rId3"/>
    <p:sldId id="270" r:id="rId4"/>
    <p:sldId id="257" r:id="rId5"/>
    <p:sldId id="260" r:id="rId6"/>
    <p:sldId id="261" r:id="rId7"/>
    <p:sldId id="264" r:id="rId8"/>
    <p:sldId id="262" r:id="rId9"/>
    <p:sldId id="271" r:id="rId10"/>
    <p:sldId id="272" r:id="rId11"/>
    <p:sldId id="263" r:id="rId12"/>
    <p:sldId id="265" r:id="rId13"/>
    <p:sldId id="266" r:id="rId14"/>
    <p:sldId id="267" r:id="rId15"/>
    <p:sldId id="269" r:id="rId16"/>
    <p:sldId id="268" r:id="rId17"/>
  </p:sldIdLst>
  <p:sldSz cx="9144000" cy="5143500" type="screen16x9"/>
  <p:notesSz cx="6858000" cy="9144000"/>
  <p:embeddedFontLst>
    <p:embeddedFont>
      <p:font typeface="Averia Serif Libre" panose="020B0604020202020204" charset="0"/>
      <p:regular r:id="rId19"/>
      <p:bold r:id="rId20"/>
      <p:italic r:id="rId21"/>
      <p:boldItalic r:id="rId22"/>
    </p:embeddedFont>
    <p:embeddedFont>
      <p:font typeface="Baloo 2" panose="020B0604020202020204" charset="0"/>
      <p:regular r:id="rId23"/>
      <p:bold r:id="rId24"/>
    </p:embeddedFont>
    <p:embeddedFont>
      <p:font typeface="Cascadia Mono SemiBold" panose="020B0609020000020004" pitchFamily="49" charset="0"/>
      <p:bold r:id="rId25"/>
    </p:embeddedFont>
    <p:embeddedFont>
      <p:font typeface="Nunito Light" pitchFamily="2" charset="-52"/>
      <p:regular r:id="rId26"/>
      <p: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DBCEC5-E483-4210-9BD6-850B8464D29C}">
  <a:tblStyle styleId="{2BDBCEC5-E483-4210-9BD6-850B8464D2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07230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d9f8ba3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d9f8ba3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3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2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45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15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51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72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281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28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025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cfbbb926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3cfbbb926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05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9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47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avLst/>
            <a:gdLst/>
            <a:ahLst/>
            <a:cxnLst/>
            <a:rect l="l" t="t" r="r" b="b"/>
            <a:pathLst>
              <a:path w="131019" h="194282" extrusionOk="0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7823" flipH="1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937625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2"/>
          </p:nvPr>
        </p:nvSpPr>
        <p:spPr>
          <a:xfrm>
            <a:off x="3484350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3"/>
          </p:nvPr>
        </p:nvSpPr>
        <p:spPr>
          <a:xfrm>
            <a:off x="6031075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4"/>
          </p:nvPr>
        </p:nvSpPr>
        <p:spPr>
          <a:xfrm>
            <a:off x="937625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5"/>
          </p:nvPr>
        </p:nvSpPr>
        <p:spPr>
          <a:xfrm>
            <a:off x="3484350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6"/>
          </p:nvPr>
        </p:nvSpPr>
        <p:spPr>
          <a:xfrm>
            <a:off x="6031075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1"/>
          </p:nvPr>
        </p:nvSpPr>
        <p:spPr>
          <a:xfrm>
            <a:off x="1439274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2"/>
          </p:nvPr>
        </p:nvSpPr>
        <p:spPr>
          <a:xfrm>
            <a:off x="4780626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3"/>
          </p:nvPr>
        </p:nvSpPr>
        <p:spPr>
          <a:xfrm>
            <a:off x="1439274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4"/>
          </p:nvPr>
        </p:nvSpPr>
        <p:spPr>
          <a:xfrm>
            <a:off x="4780626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5"/>
          </p:nvPr>
        </p:nvSpPr>
        <p:spPr>
          <a:xfrm>
            <a:off x="1439274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6"/>
          </p:nvPr>
        </p:nvSpPr>
        <p:spPr>
          <a:xfrm>
            <a:off x="1439274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7"/>
          </p:nvPr>
        </p:nvSpPr>
        <p:spPr>
          <a:xfrm>
            <a:off x="4780626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8"/>
          </p:nvPr>
        </p:nvSpPr>
        <p:spPr>
          <a:xfrm>
            <a:off x="4780626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 flipH="1">
            <a:off x="-2302487" y="22803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223699" y="1161012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424000" y="152442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1911" y="2349741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2"/>
          </p:nvPr>
        </p:nvSpPr>
        <p:spPr>
          <a:xfrm>
            <a:off x="3291900" y="2349741"/>
            <a:ext cx="256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3"/>
          </p:nvPr>
        </p:nvSpPr>
        <p:spPr>
          <a:xfrm>
            <a:off x="722024" y="4079600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4"/>
          </p:nvPr>
        </p:nvSpPr>
        <p:spPr>
          <a:xfrm>
            <a:off x="3291900" y="4079600"/>
            <a:ext cx="256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5"/>
          </p:nvPr>
        </p:nvSpPr>
        <p:spPr>
          <a:xfrm>
            <a:off x="5854239" y="2349741"/>
            <a:ext cx="256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subTitle" idx="6"/>
          </p:nvPr>
        </p:nvSpPr>
        <p:spPr>
          <a:xfrm>
            <a:off x="5854239" y="4079599"/>
            <a:ext cx="256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7"/>
          </p:nvPr>
        </p:nvSpPr>
        <p:spPr>
          <a:xfrm>
            <a:off x="719961" y="2038150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8"/>
          </p:nvPr>
        </p:nvSpPr>
        <p:spPr>
          <a:xfrm>
            <a:off x="3289950" y="2038150"/>
            <a:ext cx="256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9"/>
          </p:nvPr>
        </p:nvSpPr>
        <p:spPr>
          <a:xfrm>
            <a:off x="5852139" y="2038150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3"/>
          </p:nvPr>
        </p:nvSpPr>
        <p:spPr>
          <a:xfrm>
            <a:off x="720073" y="3771901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4"/>
          </p:nvPr>
        </p:nvSpPr>
        <p:spPr>
          <a:xfrm>
            <a:off x="3289950" y="3771901"/>
            <a:ext cx="256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5"/>
          </p:nvPr>
        </p:nvSpPr>
        <p:spPr>
          <a:xfrm>
            <a:off x="5852139" y="3771901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 rot="1083288" flipH="1">
            <a:off x="-399459" y="3856831"/>
            <a:ext cx="2677097" cy="17791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757043" y="47213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 rot="-5400000" flipH="1">
            <a:off x="6575933" y="277664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37074" flipH="1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31760" flipH="1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21237" flipH="1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 rot="9716712">
            <a:off x="-399459" y="-231555"/>
            <a:ext cx="2677097" cy="17791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52209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757043" y="22183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14540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/>
          <p:nvPr/>
        </p:nvSpPr>
        <p:spPr>
          <a:xfrm rot="-5400000" flipH="1">
            <a:off x="6575933" y="302983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37074" flipH="1">
            <a:off x="8024748" y="449862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531760" flipH="1">
            <a:off x="8322104" y="49547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146312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-1964087" y="20759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720650" y="2540475"/>
            <a:ext cx="570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38300" y="1827966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720650" y="3293200"/>
            <a:ext cx="5702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5429010" y="-1590046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36945" flipH="1">
            <a:off x="-240423" y="3592785"/>
            <a:ext cx="1712572" cy="212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80760" y="3631837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75350" y="4548000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467" y="-465577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3455" y="1603734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35">
            <a:off x="472999" y="345879"/>
            <a:ext cx="480451" cy="60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48" y="4224275"/>
            <a:ext cx="498059" cy="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421175" y="445025"/>
            <a:ext cx="63018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4923137" y="3167133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715263" y="3167133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715263" y="26865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923137" y="26865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-5400000">
            <a:off x="-1712742" y="4383908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34561">
            <a:off x="-236417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3080">
            <a:off x="8390050" y="969609"/>
            <a:ext cx="750251" cy="102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1">
            <a:off x="488194" y="4427912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7342" flipH="1">
            <a:off x="58165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1128438" y="1919200"/>
            <a:ext cx="3630600" cy="1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4759038" y="1253900"/>
            <a:ext cx="3256500" cy="325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7"/>
          <p:cNvSpPr/>
          <p:nvPr/>
        </p:nvSpPr>
        <p:spPr>
          <a:xfrm rot="5400000" flipH="1">
            <a:off x="7351940" y="4171533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34561" flipH="1">
            <a:off x="7931991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8241" flipH="1">
            <a:off x="8266517" y="4364245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7342">
            <a:off x="8513408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44442">
            <a:off x="-511278" y="3779293"/>
            <a:ext cx="2250104" cy="18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 rot="6342186" flipH="1">
            <a:off x="-1433179" y="-259266"/>
            <a:ext cx="3577039" cy="2377184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835713" flipH="1">
            <a:off x="-50666" y="61161"/>
            <a:ext cx="812052" cy="119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148" flipH="1">
            <a:off x="829728" y="17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561800" y="1815375"/>
            <a:ext cx="4020300" cy="15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-277794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88075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78026">
            <a:off x="7098660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89" flipH="1">
            <a:off x="2876417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334">
            <a:off x="71450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24976" flipH="1">
            <a:off x="8603564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 flipH="1">
            <a:off x="5765047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26400" y="2989725"/>
            <a:ext cx="6691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8" name="Google Shape;158;p16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2246300" y="1506125"/>
            <a:ext cx="4651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2246509" y="2446388"/>
            <a:ext cx="46512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flipH="1">
            <a:off x="5816181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96901" flipH="1">
            <a:off x="679226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122584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24976" flipH="1">
            <a:off x="8306149" y="413209"/>
            <a:ext cx="326011" cy="4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78026">
            <a:off x="7149795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62" r:id="rId8"/>
    <p:sldLayoutId id="2147483666" r:id="rId9"/>
    <p:sldLayoutId id="2147483668" r:id="rId10"/>
    <p:sldLayoutId id="2147483669" r:id="rId11"/>
    <p:sldLayoutId id="2147483671" r:id="rId12"/>
    <p:sldLayoutId id="2147483672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>
            <a:spLocks noGrp="1"/>
          </p:cNvSpPr>
          <p:nvPr>
            <p:ph type="ctrTitle"/>
          </p:nvPr>
        </p:nvSpPr>
        <p:spPr>
          <a:xfrm>
            <a:off x="1973586" y="516014"/>
            <a:ext cx="5025377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latin typeface="Averia Serif Libre" panose="020B0604020202020204" charset="0"/>
              </a:rPr>
              <a:t>Telegram-</a:t>
            </a:r>
            <a:r>
              <a:rPr lang="ru-RU" sz="3200" dirty="0">
                <a:latin typeface="+mn-lt"/>
              </a:rPr>
              <a:t>бот «</a:t>
            </a:r>
            <a:r>
              <a:rPr lang="en-US" sz="3200" dirty="0">
                <a:latin typeface="Averia Serif Libre" panose="020B0604020202020204" charset="0"/>
              </a:rPr>
              <a:t>RecipeAI</a:t>
            </a:r>
            <a:r>
              <a:rPr lang="ru-RU" sz="3200" dirty="0">
                <a:latin typeface="+mn-lt"/>
              </a:rPr>
              <a:t>»: инструмент для нахождения рецептов</a:t>
            </a:r>
            <a:endParaRPr sz="3200" dirty="0">
              <a:solidFill>
                <a:schemeClr val="accent3"/>
              </a:solidFill>
              <a:latin typeface="Averia Serif Libre" panose="020B0604020202020204" charset="0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4852" y="217037"/>
            <a:ext cx="2532018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351" y="1473907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2234" y="126738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640" y="44842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67304" flipH="1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148" flipH="1">
            <a:off x="1394681" y="42549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1925" y="217037"/>
            <a:ext cx="1148700" cy="1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6C2FEFD-ABAC-41E7-8BA6-AB530826C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311" y="3230094"/>
            <a:ext cx="5025377" cy="723488"/>
          </a:xfrm>
        </p:spPr>
        <p:txBody>
          <a:bodyPr/>
          <a:lstStyle/>
          <a:p>
            <a:r>
              <a:rPr lang="ru-RU" sz="16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Cascadia Mono SemiBold" panose="020B0609020000020004" pitchFamily="49" charset="0"/>
              </a:rPr>
              <a:t>Программа профессиональной переподготовки</a:t>
            </a:r>
          </a:p>
          <a:p>
            <a:r>
              <a:rPr lang="ru-RU" sz="16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Cascadia Mono SemiBold" panose="020B0609020000020004" pitchFamily="49" charset="0"/>
              </a:rPr>
              <a:t>«Искусственный интеллект и машинное обучение»</a:t>
            </a:r>
            <a:endParaRPr lang="en-US" sz="16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Cascadia Mono SemiBold" panose="020B0609020000020004" pitchFamily="49" charset="0"/>
            </a:endParaRPr>
          </a:p>
          <a:p>
            <a:endParaRPr lang="ru-RU" b="1" dirty="0">
              <a:latin typeface="Verdana" panose="020B0604030504040204" pitchFamily="34" charset="0"/>
              <a:ea typeface="Verdana" panose="020B0604030504040204" pitchFamily="34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CBE95-B772-4180-A1E9-6D4BAD79699F}"/>
              </a:ext>
            </a:extLst>
          </p:cNvPr>
          <p:cNvSpPr txBox="1"/>
          <p:nvPr/>
        </p:nvSpPr>
        <p:spPr>
          <a:xfrm>
            <a:off x="1079575" y="150125"/>
            <a:ext cx="7306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Пример работы поиска до и после </a:t>
            </a:r>
            <a:r>
              <a:rPr lang="ru-RU" sz="2400" b="1" dirty="0" err="1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дообучения</a:t>
            </a:r>
            <a:endParaRPr lang="ru-RU" sz="2000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9AEABC-B989-4E82-8356-95B9B80F96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6289" y="2571750"/>
            <a:ext cx="3418982" cy="21084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5B7A85-F2F4-498A-BCDA-86C624838657}"/>
              </a:ext>
            </a:extLst>
          </p:cNvPr>
          <p:cNvPicPr/>
          <p:nvPr/>
        </p:nvPicPr>
        <p:blipFill rotWithShape="1">
          <a:blip r:embed="rId3"/>
          <a:srcRect l="-129" r="35901" b="-2957"/>
          <a:stretch/>
        </p:blipFill>
        <p:spPr>
          <a:xfrm>
            <a:off x="5329451" y="2571750"/>
            <a:ext cx="3418982" cy="2108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BFB97-936C-44FE-BB9D-5C301D472EA0}"/>
              </a:ext>
            </a:extLst>
          </p:cNvPr>
          <p:cNvSpPr txBox="1"/>
          <p:nvPr/>
        </p:nvSpPr>
        <p:spPr>
          <a:xfrm>
            <a:off x="716289" y="1436429"/>
            <a:ext cx="8032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</a:t>
            </a:r>
            <a:r>
              <a:rPr lang="ru-RU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дообучения</a:t>
            </a:r>
            <a:r>
              <a:rPr lang="ru-RU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необходимы пары текстов, которые описывают одинаковые или похожие рецепты. Модель обучается на основе функции потерь, которая помогает ей сравнивать два предложения и находить между ними сходство.</a:t>
            </a:r>
          </a:p>
        </p:txBody>
      </p:sp>
    </p:spTree>
    <p:extLst>
      <p:ext uri="{BB962C8B-B14F-4D97-AF65-F5344CB8AC3E}">
        <p14:creationId xmlns:p14="http://schemas.microsoft.com/office/powerpoint/2010/main" val="244869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584267" y="25597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Тестирование </a:t>
            </a:r>
            <a:endParaRPr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1463" y="1045130"/>
            <a:ext cx="714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Бот эффективно взаимодействует с пользователем. При первом запуске он приветствует и предлагает ввести запрос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123C67-91E0-441B-BD5F-25B372F331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08988" y="1784806"/>
            <a:ext cx="5621968" cy="2187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/>
          <p:nvPr/>
        </p:nvPicPr>
        <p:blipFill>
          <a:blip r:embed="rId3"/>
          <a:stretch>
            <a:fillRect/>
          </a:stretch>
        </p:blipFill>
        <p:spPr>
          <a:xfrm>
            <a:off x="1019650" y="1165384"/>
            <a:ext cx="3347085" cy="3512820"/>
          </a:xfrm>
          <a:prstGeom prst="rect">
            <a:avLst/>
          </a:prstGeom>
        </p:spPr>
      </p:pic>
      <p:pic>
        <p:nvPicPr>
          <p:cNvPr id="24" name="Рисунок 23"/>
          <p:cNvPicPr/>
          <p:nvPr/>
        </p:nvPicPr>
        <p:blipFill>
          <a:blip r:embed="rId4"/>
          <a:stretch>
            <a:fillRect/>
          </a:stretch>
        </p:blipFill>
        <p:spPr>
          <a:xfrm>
            <a:off x="4730590" y="1165384"/>
            <a:ext cx="3421947" cy="3512820"/>
          </a:xfrm>
          <a:prstGeom prst="rect">
            <a:avLst/>
          </a:prstGeom>
        </p:spPr>
      </p:pic>
      <p:sp>
        <p:nvSpPr>
          <p:cNvPr id="7" name="Google Shape;462;p42">
            <a:extLst>
              <a:ext uri="{FF2B5EF4-FFF2-40B4-BE49-F238E27FC236}">
                <a16:creationId xmlns:a16="http://schemas.microsoft.com/office/drawing/2014/main" id="{C4B75D3B-28F0-4714-8887-5D8088645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267" y="25597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Тестирование </a:t>
            </a:r>
            <a:endParaRPr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/>
          <p:cNvPicPr/>
          <p:nvPr/>
        </p:nvPicPr>
        <p:blipFill>
          <a:blip r:embed="rId3"/>
          <a:stretch>
            <a:fillRect/>
          </a:stretch>
        </p:blipFill>
        <p:spPr>
          <a:xfrm>
            <a:off x="889159" y="1166494"/>
            <a:ext cx="3093720" cy="3124835"/>
          </a:xfrm>
          <a:prstGeom prst="rect">
            <a:avLst/>
          </a:prstGeom>
        </p:spPr>
      </p:pic>
      <p:pic>
        <p:nvPicPr>
          <p:cNvPr id="43" name="Рисунок 42"/>
          <p:cNvPicPr/>
          <p:nvPr/>
        </p:nvPicPr>
        <p:blipFill>
          <a:blip r:embed="rId4"/>
          <a:stretch>
            <a:fillRect/>
          </a:stretch>
        </p:blipFill>
        <p:spPr>
          <a:xfrm>
            <a:off x="4944932" y="1067751"/>
            <a:ext cx="2770318" cy="3682843"/>
          </a:xfrm>
          <a:prstGeom prst="rect">
            <a:avLst/>
          </a:prstGeom>
        </p:spPr>
      </p:pic>
      <p:sp>
        <p:nvSpPr>
          <p:cNvPr id="7" name="Google Shape;462;p42">
            <a:extLst>
              <a:ext uri="{FF2B5EF4-FFF2-40B4-BE49-F238E27FC236}">
                <a16:creationId xmlns:a16="http://schemas.microsoft.com/office/drawing/2014/main" id="{17075684-1E4F-44DE-BC58-7D7EEC04C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267" y="25597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Тестирование </a:t>
            </a:r>
            <a:endParaRPr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894073" y="730157"/>
            <a:ext cx="7355853" cy="4019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</a:pP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 ходе тестирования была продемонстрирована эффективность работы алгоритмов машинного обучения, обрабатывающих пользовательские запросы и осуществляющих поиск по обширной базе данных рецептов, состоящей из более 50000 рецептов.</a:t>
            </a:r>
            <a:endParaRPr lang="ru-RU" sz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450215">
              <a:lnSpc>
                <a:spcPct val="150000"/>
              </a:lnSpc>
            </a:pP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При обработке запроса "Пирог с вишней" система успешно идентифицировала и извлекла из </a:t>
            </a:r>
            <a:r>
              <a:rPr lang="ru-RU" sz="1200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датасета</a:t>
            </a: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несколько вариантов рецептов, включая летний, творожный, песочный, венский и бисквитный варианты приготовления. Анализ результатов показал, что алгоритм корректно обрабатывает как точные совпадения в названиях блюд, так и семантически близкие формулировки.</a:t>
            </a:r>
            <a:endParaRPr lang="ru-RU" sz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indent="450215">
              <a:lnSpc>
                <a:spcPct val="150000"/>
              </a:lnSpc>
            </a:pP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Каждый найденный рецепт представлен в стандартизированном формате, включающем:</a:t>
            </a:r>
            <a:endParaRPr lang="ru-RU" sz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>
              <a:lnSpc>
                <a:spcPct val="150000"/>
              </a:lnSpc>
              <a:buSzPts val="1400"/>
              <a:tabLst>
                <a:tab pos="457200" algn="l"/>
              </a:tabLst>
            </a:pP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структурированный перечень ингредиентов с указанием их количества</a:t>
            </a:r>
            <a:endParaRPr lang="ru-RU" sz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>
              <a:lnSpc>
                <a:spcPct val="150000"/>
              </a:lnSpc>
              <a:buSzPts val="1400"/>
              <a:tabLst>
                <a:tab pos="457200" algn="l"/>
              </a:tabLst>
            </a:pPr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2. </a:t>
            </a: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детализированную пошаговую инструкцию приготовления</a:t>
            </a:r>
            <a:endParaRPr lang="ru-RU" sz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>
              <a:lnSpc>
                <a:spcPct val="150000"/>
              </a:lnSpc>
              <a:buSzPts val="1400"/>
              <a:tabLst>
                <a:tab pos="457200" algn="l"/>
              </a:tabLst>
            </a:pPr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3. </a:t>
            </a: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параметры температурного режима и времени приготовления</a:t>
            </a:r>
            <a:endParaRPr lang="ru-RU" sz="12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>
              <a:lnSpc>
                <a:spcPct val="150000"/>
              </a:lnSpc>
              <a:buSzPts val="1400"/>
              <a:tabLst>
                <a:tab pos="457200" algn="l"/>
              </a:tabLst>
            </a:pPr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4. </a:t>
            </a:r>
            <a:r>
              <a:rPr lang="ru-RU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дополнительные кулинарные рекомендации</a:t>
            </a:r>
            <a:endParaRPr lang="ru-RU" sz="1200" dirty="0">
              <a:solidFill>
                <a:schemeClr val="accent2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Google Shape;620;p48">
            <a:extLst>
              <a:ext uri="{FF2B5EF4-FFF2-40B4-BE49-F238E27FC236}">
                <a16:creationId xmlns:a16="http://schemas.microsoft.com/office/drawing/2014/main" id="{C8B1D618-BC30-48F5-A7E7-C5F8739E8D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6399" y="150127"/>
            <a:ext cx="6691200" cy="580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32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Вывод по тестированию</a:t>
            </a:r>
            <a:endParaRPr lang="en-US" sz="3200" b="1" dirty="0">
              <a:solidFill>
                <a:schemeClr val="accent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endParaRPr lang="ru-RU" sz="1400" b="1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subTitle" idx="1"/>
          </p:nvPr>
        </p:nvSpPr>
        <p:spPr>
          <a:xfrm>
            <a:off x="990870" y="150127"/>
            <a:ext cx="6691200" cy="580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32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Заключение</a:t>
            </a:r>
            <a:endParaRPr lang="en-US" sz="3200" b="1" dirty="0">
              <a:solidFill>
                <a:schemeClr val="accent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endParaRPr lang="ru-RU" sz="14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47014-6D5C-4212-B97A-6AB2E44C2298}"/>
              </a:ext>
            </a:extLst>
          </p:cNvPr>
          <p:cNvSpPr txBox="1"/>
          <p:nvPr/>
        </p:nvSpPr>
        <p:spPr>
          <a:xfrm>
            <a:off x="1207828" y="668742"/>
            <a:ext cx="6833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результате выполненной работы был разработан Telegram-бот и обучена NLP модель, которая способна обработать множество параметров, связанных с кулинарными предпочтениями пользователей и имеющимися ингредиентами. На основе собранных данных бот обучается и в дальнейшем предлагает персонализированные рецепты в ответ на запросы пользователей. Благодаря этому владельцы кафе и ресторанов теперь смогут быстро находить идеи для меню, а обычные пользователи — легко выбирать блюда для приготовления.</a:t>
            </a:r>
          </a:p>
          <a:p>
            <a:endParaRPr lang="ru-RU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процессе работы были получены и закреплены навыки выбора и реализации алгоритмов машинного обучения, подбора </a:t>
            </a:r>
            <a:r>
              <a:rPr lang="ru-RU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а также организации процесса обучения и применения обученной модели. Проект демонстрирует значительный потенциал для расширения функциональности, включая интеграцию с "умной" кухонной техникой, что сделает приготовление пищи еще более простым и эффективным.</a:t>
            </a:r>
            <a:br>
              <a:rPr lang="ru-RU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"/>
          <p:cNvSpPr txBox="1">
            <a:spLocks noGrp="1"/>
          </p:cNvSpPr>
          <p:nvPr>
            <p:ph type="title"/>
          </p:nvPr>
        </p:nvSpPr>
        <p:spPr>
          <a:xfrm>
            <a:off x="2562395" y="1604225"/>
            <a:ext cx="4020300" cy="15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Спасибо за внимание!</a:t>
            </a:r>
            <a:endParaRPr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609" name="Google Shape;6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598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52885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6224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323096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96901" flipH="1">
            <a:off x="628092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892862" flipH="1">
            <a:off x="-398065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669021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EDFFB7-8F9A-480F-9ADD-D1AECCB1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04775"/>
            <a:ext cx="4152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6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AB2E193-7464-475B-AD93-864359AA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8320"/>
            <a:ext cx="7704000" cy="572700"/>
          </a:xfrm>
        </p:spPr>
        <p:txBody>
          <a:bodyPr/>
          <a:lstStyle/>
          <a:p>
            <a:r>
              <a:rPr lang="ru-RU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Состав группы: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8F63F0-3058-4E62-9287-AA2B59E7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7" t="10083" r="10199" b="21326"/>
          <a:stretch/>
        </p:blipFill>
        <p:spPr>
          <a:xfrm>
            <a:off x="1248862" y="1009193"/>
            <a:ext cx="2592331" cy="2839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21F308-4CD8-4535-A7BA-37E649422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70" t="17365" r="17998" b="17986"/>
          <a:stretch/>
        </p:blipFill>
        <p:spPr>
          <a:xfrm>
            <a:off x="5302809" y="1009193"/>
            <a:ext cx="2886507" cy="2836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06BAC8-EAB7-4AFA-AD32-D8CE70839A96}"/>
              </a:ext>
            </a:extLst>
          </p:cNvPr>
          <p:cNvSpPr txBox="1"/>
          <p:nvPr/>
        </p:nvSpPr>
        <p:spPr>
          <a:xfrm>
            <a:off x="1625544" y="4195198"/>
            <a:ext cx="1838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Ковалец Илья</a:t>
            </a:r>
            <a:b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58873-18F8-492A-AF2B-A2DC2FDEA8BF}"/>
              </a:ext>
            </a:extLst>
          </p:cNvPr>
          <p:cNvSpPr txBox="1"/>
          <p:nvPr/>
        </p:nvSpPr>
        <p:spPr>
          <a:xfrm>
            <a:off x="5567928" y="4164582"/>
            <a:ext cx="2621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Полуян Юлия</a:t>
            </a:r>
          </a:p>
          <a:p>
            <a:pPr algn="ctr"/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датасета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написание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Telegram-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бота</a:t>
            </a:r>
          </a:p>
        </p:txBody>
      </p:sp>
    </p:spTree>
    <p:extLst>
      <p:ext uri="{BB962C8B-B14F-4D97-AF65-F5344CB8AC3E}">
        <p14:creationId xmlns:p14="http://schemas.microsoft.com/office/powerpoint/2010/main" val="42249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563244" y="116006"/>
            <a:ext cx="7395084" cy="434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  <a:latin typeface="Cascadia Mono SemiBold" panose="020B0609020000020004" pitchFamily="49" charset="0"/>
                <a:ea typeface="Verdana" panose="020B0604030504040204" pitchFamily="34" charset="0"/>
                <a:cs typeface="Cascadia Mono SemiBold" panose="020B0609020000020004" pitchFamily="49" charset="0"/>
              </a:rPr>
              <a:t>Цель и задачи проекта:</a:t>
            </a:r>
            <a:endParaRPr dirty="0">
              <a:solidFill>
                <a:schemeClr val="accent1"/>
              </a:solidFill>
              <a:latin typeface="Cascadia Mono SemiBold" panose="020B0609020000020004" pitchFamily="49" charset="0"/>
              <a:ea typeface="Verdana" panose="020B0604030504040204" pitchFamily="34" charset="0"/>
              <a:cs typeface="Cascadia Mono SemiBold" panose="020B0609020000020004" pitchFamily="49" charset="0"/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8742407" y="2285351"/>
            <a:ext cx="45525" cy="133925"/>
          </a:xfrm>
          <a:custGeom>
            <a:avLst/>
            <a:gdLst/>
            <a:ahLst/>
            <a:cxnLst/>
            <a:rect l="l" t="t" r="r" b="b"/>
            <a:pathLst>
              <a:path w="1821" h="5357" extrusionOk="0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Google Shape;389;p36"/>
          <p:cNvSpPr/>
          <p:nvPr/>
        </p:nvSpPr>
        <p:spPr>
          <a:xfrm rot="-10042340">
            <a:off x="8555839" y="2175696"/>
            <a:ext cx="45501" cy="87107"/>
          </a:xfrm>
          <a:custGeom>
            <a:avLst/>
            <a:gdLst/>
            <a:ahLst/>
            <a:cxnLst/>
            <a:rect l="l" t="t" r="r" b="b"/>
            <a:pathLst>
              <a:path w="1821" h="5357" extrusionOk="0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Google Shape;390;p36"/>
          <p:cNvSpPr/>
          <p:nvPr/>
        </p:nvSpPr>
        <p:spPr>
          <a:xfrm rot="-10042082">
            <a:off x="8619583" y="2389312"/>
            <a:ext cx="18923" cy="87120"/>
          </a:xfrm>
          <a:custGeom>
            <a:avLst/>
            <a:gdLst/>
            <a:ahLst/>
            <a:cxnLst/>
            <a:rect l="l" t="t" r="r" b="b"/>
            <a:pathLst>
              <a:path w="1821" h="5357" extrusionOk="0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1" name="Google Shape;391;p36"/>
          <p:cNvSpPr/>
          <p:nvPr/>
        </p:nvSpPr>
        <p:spPr>
          <a:xfrm rot="330997">
            <a:off x="8624844" y="2067444"/>
            <a:ext cx="8429" cy="37766"/>
          </a:xfrm>
          <a:custGeom>
            <a:avLst/>
            <a:gdLst/>
            <a:ahLst/>
            <a:cxnLst/>
            <a:rect l="l" t="t" r="r" b="b"/>
            <a:pathLst>
              <a:path w="1821" h="5357" extrusionOk="0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2" name="Google Shape;392;p36"/>
          <p:cNvSpPr/>
          <p:nvPr/>
        </p:nvSpPr>
        <p:spPr>
          <a:xfrm rot="-10042030">
            <a:off x="8686121" y="2200369"/>
            <a:ext cx="8430" cy="37768"/>
          </a:xfrm>
          <a:custGeom>
            <a:avLst/>
            <a:gdLst/>
            <a:ahLst/>
            <a:cxnLst/>
            <a:rect l="l" t="t" r="r" b="b"/>
            <a:pathLst>
              <a:path w="1821" h="5357" extrusionOk="0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Google Shape;393;p36"/>
          <p:cNvSpPr/>
          <p:nvPr/>
        </p:nvSpPr>
        <p:spPr>
          <a:xfrm rot="-352922">
            <a:off x="8755703" y="2067862"/>
            <a:ext cx="18924" cy="87122"/>
          </a:xfrm>
          <a:custGeom>
            <a:avLst/>
            <a:gdLst/>
            <a:ahLst/>
            <a:cxnLst/>
            <a:rect l="l" t="t" r="r" b="b"/>
            <a:pathLst>
              <a:path w="1821" h="5357" extrusionOk="0">
                <a:moveTo>
                  <a:pt x="1821" y="2113"/>
                </a:moveTo>
                <a:cubicBezTo>
                  <a:pt x="1821" y="3000"/>
                  <a:pt x="1705" y="5287"/>
                  <a:pt x="1401" y="5334"/>
                </a:cubicBezTo>
                <a:cubicBezTo>
                  <a:pt x="1098" y="5381"/>
                  <a:pt x="0" y="3280"/>
                  <a:pt x="0" y="2393"/>
                </a:cubicBezTo>
                <a:cubicBezTo>
                  <a:pt x="0" y="1506"/>
                  <a:pt x="1098" y="59"/>
                  <a:pt x="1401" y="12"/>
                </a:cubicBezTo>
                <a:cubicBezTo>
                  <a:pt x="1705" y="-35"/>
                  <a:pt x="1821" y="1226"/>
                  <a:pt x="1821" y="2113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51367">
            <a:off x="7856426" y="4018205"/>
            <a:ext cx="1148699" cy="1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83;p36"/>
          <p:cNvSpPr txBox="1">
            <a:spLocks/>
          </p:cNvSpPr>
          <p:nvPr/>
        </p:nvSpPr>
        <p:spPr>
          <a:xfrm>
            <a:off x="330354" y="2811037"/>
            <a:ext cx="8169212" cy="198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algn="l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Особенности:</a:t>
            </a:r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Использование NLP для понимания запросов</a:t>
            </a:r>
          </a:p>
          <a:p>
            <a:pPr algn="l"/>
            <a:r>
              <a:rPr lang="en-US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Пошаговое описание приготовления</a:t>
            </a:r>
          </a:p>
          <a:p>
            <a:pPr algn="l"/>
            <a:r>
              <a:rPr lang="en-US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Простота использования в Telegram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7C543-2412-4BE1-B615-8F9D37ABD625}"/>
              </a:ext>
            </a:extLst>
          </p:cNvPr>
          <p:cNvSpPr txBox="1"/>
          <p:nvPr/>
        </p:nvSpPr>
        <p:spPr>
          <a:xfrm>
            <a:off x="330354" y="756424"/>
            <a:ext cx="80604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Baloo 2" panose="020B0604020202020204" charset="0"/>
              </a:rPr>
              <a:t>Разработка интеллектуального Telegram-бота для поиска и рекомендации кулинарных рецептов, обеспечивающего персонализированный подход к подбору блюд на основе анализа пользовательских предпочтений, имеющихся ингредиентов и диетических ограничений. В его задачах состоит: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Baloo 2" panose="020B0604020202020204" charset="0"/>
              </a:rPr>
              <a:t>Сбор и обработка данных рецептов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Baloo 2" panose="020B0604020202020204" charset="0"/>
              </a:rPr>
              <a:t>Обучение модели для поиска и рекомендаций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Baloo 2" panose="020B0604020202020204" charset="0"/>
              </a:rPr>
              <a:t>Разработка бота с удобным интерфейсом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ru-RU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Baloo 2" panose="020B0604020202020204" charset="0"/>
              </a:rPr>
              <a:t>Тестирование точности и удобства</a:t>
            </a:r>
          </a:p>
          <a:p>
            <a:pPr marL="342900" indent="-342900">
              <a:buFont typeface="+mj-lt"/>
              <a:buAutoNum type="arabicPeriod"/>
            </a:pPr>
            <a:endParaRPr lang="ru-RU" sz="14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Baloo 2" panose="020B0604020202020204" charset="0"/>
            </a:endParaRPr>
          </a:p>
          <a:p>
            <a:endParaRPr lang="ru-RU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Baloo 2" panose="020B0604020202020204" charset="0"/>
              <a:sym typeface="Balo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13077" y="5160206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2"/>
          </p:nvPr>
        </p:nvSpPr>
        <p:spPr>
          <a:xfrm>
            <a:off x="785661" y="846954"/>
            <a:ext cx="7182048" cy="3449591"/>
          </a:xfrm>
        </p:spPr>
        <p:txBody>
          <a:bodyPr/>
          <a:lstStyle/>
          <a:p>
            <a:pPr algn="l"/>
            <a:r>
              <a:rPr lang="ru-RU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Cascadia Mono SemiBold" panose="020B0609020000020004" pitchFamily="49" charset="0"/>
              </a:rPr>
              <a:t>Описание проблемы:</a:t>
            </a:r>
          </a:p>
          <a:p>
            <a:pPr algn="l"/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Отсутствие универсального решения, которое объединяет: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Интеллектуальный поиск по имеющимся ингредиентам.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Рекомендаций на основе предпочтений.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Разнообразие рецептов при схожести запросов</a:t>
            </a:r>
          </a:p>
          <a:p>
            <a:pPr algn="l"/>
            <a:endParaRPr lang="ru-RU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ru-RU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Cascadia Mono SemiBold" panose="020B0609020000020004" pitchFamily="49" charset="0"/>
              </a:rPr>
              <a:t>Актуальность и практическая значимость:</a:t>
            </a:r>
          </a:p>
          <a:p>
            <a:pPr algn="l"/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Автоматизация подбора рецептов: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</a:t>
            </a:r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Экономит время при планировании питания.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Снижает пищевые отходы, используя имеющиеся продукты.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</a:t>
            </a:r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Поддерживает здоровые привычки.</a:t>
            </a:r>
          </a:p>
          <a:p>
            <a:pPr algn="l"/>
            <a:r>
              <a:rPr lang="en-US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</a:t>
            </a:r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кулинарию доступнее для новичков.</a:t>
            </a:r>
          </a:p>
          <a:p>
            <a:pPr algn="l"/>
            <a:endParaRPr lang="ru-RU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ru-RU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Интеграция с Telegram обеспечивает мгновенный доступ для более чем 800 млн пользователей без установки дополнительных приложений.</a:t>
            </a:r>
            <a:endParaRPr lang="ru-RU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8306B-70D5-4723-BA83-6A61183AE0AF}"/>
              </a:ext>
            </a:extLst>
          </p:cNvPr>
          <p:cNvSpPr txBox="1"/>
          <p:nvPr/>
        </p:nvSpPr>
        <p:spPr>
          <a:xfrm>
            <a:off x="1726442" y="102358"/>
            <a:ext cx="6162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Анализ предметной области проекта</a:t>
            </a:r>
            <a:endParaRPr lang="ru-RU" sz="2000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67304">
            <a:off x="715057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594" y="754439"/>
            <a:ext cx="6521389" cy="4088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6CED6-BEAA-45C8-A104-EAC63F96C48B}"/>
              </a:ext>
            </a:extLst>
          </p:cNvPr>
          <p:cNvSpPr txBox="1"/>
          <p:nvPr/>
        </p:nvSpPr>
        <p:spPr>
          <a:xfrm>
            <a:off x="2069143" y="143302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Анализ выборки из датасета</a:t>
            </a:r>
            <a:endParaRPr lang="ru-RU" sz="2000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23" y="710720"/>
            <a:ext cx="7201753" cy="4090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0EFD6C-772D-4549-9EC8-FDA44A510673}"/>
              </a:ext>
            </a:extLst>
          </p:cNvPr>
          <p:cNvSpPr txBox="1"/>
          <p:nvPr/>
        </p:nvSpPr>
        <p:spPr>
          <a:xfrm>
            <a:off x="2069143" y="143302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Анализ выборки из датасета</a:t>
            </a:r>
            <a:endParaRPr lang="ru-RU" sz="2000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/>
          <p:nvPr/>
        </p:nvSpPr>
        <p:spPr>
          <a:xfrm flipH="1">
            <a:off x="-2726815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4845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51768" y="965033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989" flipH="1">
            <a:off x="292755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2400" y="983800"/>
            <a:ext cx="1146700" cy="3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471" y="822701"/>
            <a:ext cx="4783631" cy="3953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40F32-0B45-4D9B-BA3F-4B3A91165BE8}"/>
              </a:ext>
            </a:extLst>
          </p:cNvPr>
          <p:cNvSpPr txBox="1"/>
          <p:nvPr/>
        </p:nvSpPr>
        <p:spPr>
          <a:xfrm>
            <a:off x="2069143" y="143302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Анализ выборки из датасета</a:t>
            </a:r>
            <a:endParaRPr lang="ru-RU" sz="2000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4A7148-F281-4C6C-AE01-3B3B76FAA5F8}"/>
              </a:ext>
            </a:extLst>
          </p:cNvPr>
          <p:cNvSpPr txBox="1"/>
          <p:nvPr/>
        </p:nvSpPr>
        <p:spPr>
          <a:xfrm>
            <a:off x="1400298" y="184245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Пример работы создания эмбеддингов</a:t>
            </a:r>
            <a:endParaRPr lang="ru-RU" sz="2000" b="1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192B9F-98DA-447B-8619-00C72F9B9E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152" y="892952"/>
            <a:ext cx="6081694" cy="183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E6D11-8328-4080-938E-C973041672EF}"/>
              </a:ext>
            </a:extLst>
          </p:cNvPr>
          <p:cNvSpPr txBox="1"/>
          <p:nvPr/>
        </p:nvSpPr>
        <p:spPr>
          <a:xfrm>
            <a:off x="1400297" y="3200399"/>
            <a:ext cx="63434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 преобразует любой текст (например, рецепт) в числовой вектор фиксированной длины, который можно сравнивать с другими векторами, чтобы находить наиболее близкие по смыслу рецепты</a:t>
            </a:r>
          </a:p>
        </p:txBody>
      </p:sp>
    </p:spTree>
    <p:extLst>
      <p:ext uri="{BB962C8B-B14F-4D97-AF65-F5344CB8AC3E}">
        <p14:creationId xmlns:p14="http://schemas.microsoft.com/office/powerpoint/2010/main" val="20553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563</Words>
  <Application>Microsoft Office PowerPoint</Application>
  <PresentationFormat>Экран (16:9)</PresentationFormat>
  <Paragraphs>56</Paragraphs>
  <Slides>16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Averia Serif Libre</vt:lpstr>
      <vt:lpstr>Cascadia Mono SemiBold</vt:lpstr>
      <vt:lpstr>Arial</vt:lpstr>
      <vt:lpstr>Baloo 2</vt:lpstr>
      <vt:lpstr>Nunito Light</vt:lpstr>
      <vt:lpstr>Verdana</vt:lpstr>
      <vt:lpstr>Happy Culinarians Day! by Slidesgo</vt:lpstr>
      <vt:lpstr>Telegram-бот «RecipeAI»: инструмент для нахождения рецептов</vt:lpstr>
      <vt:lpstr>Презентация PowerPoint</vt:lpstr>
      <vt:lpstr>Состав группы:</vt:lpstr>
      <vt:lpstr>Цель и задачи проекта: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Тестирование </vt:lpstr>
      <vt:lpstr>Тестирование </vt:lpstr>
      <vt:lpstr>Тестирование 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Телеграмм бот ‘RecipeAI’: инструмент для нахождения рецептов</dc:title>
  <dc:creator>Юля</dc:creator>
  <cp:lastModifiedBy>Ковалец ПК</cp:lastModifiedBy>
  <cp:revision>29</cp:revision>
  <dcterms:modified xsi:type="dcterms:W3CDTF">2025-06-07T08:45:32Z</dcterms:modified>
</cp:coreProperties>
</file>